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4" r:id="rId7"/>
    <p:sldId id="266" r:id="rId8"/>
    <p:sldId id="263" r:id="rId9"/>
    <p:sldId id="265" r:id="rId10"/>
  </p:sldIdLst>
  <p:sldSz cx="12192000" cy="6858000"/>
  <p:notesSz cx="6858000" cy="9144000"/>
  <p:embeddedFontLst>
    <p:embeddedFont>
      <p:font typeface="a스마일B" panose="02020600000000000000" pitchFamily="18" charset="-127"/>
      <p:regular r:id="rId11"/>
    </p:embeddedFont>
    <p:embeddedFont>
      <p:font typeface="a스마일M" panose="02020600000000000000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66" d="100"/>
          <a:sy n="66" d="100"/>
        </p:scale>
        <p:origin x="67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D94BF4-E3E9-41EF-BEED-8946414F0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9B48EA6-DB7E-4D2B-8518-444A8B916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6975A7-8B05-494F-8559-DF42312E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570AAF-B2AF-4785-A0F4-750752E10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B2A09A-B9A9-42E5-9ACF-F0B73F108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643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F0E96C-EF22-406E-AE46-99A3D6127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54B3D8F-89C2-4EC5-B53D-3A290923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78E92B-78EB-42C8-89A6-E9858C017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63F0F2-9327-4270-85B3-1FDFF8A97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3294E2-F45E-4A58-A066-9182BCE64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786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76F763-5294-4477-BE73-C7CC707911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06D4CC-04CD-47A9-B4C0-20CEC06BE6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8691E6-5588-4EFE-B1F7-F259EE934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079BA0-8E72-42D8-9AE4-AEB7D8CE7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566EAB-AFC5-4674-BA47-42F3A84EC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739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185D77-18DA-44E4-8997-B83D66635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A85849-1EF5-4B38-9894-4011545C5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3ACCD6-AE4E-43AA-BAB0-EB04DBE78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35F791-BA05-4A00-8E1C-648C2F9A1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D1E1E6-DB26-4D80-A368-45D788B02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99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ACCC9-91FF-41B5-B1CB-163AB44A8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0AF387-1B9E-4D83-9C48-E7604254C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2CDF43-EEB4-426F-92AE-F2414025D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93486F-B1A6-472E-BDB7-81433114E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31517B-D16B-4A0A-9D89-FB8174294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391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106851-214E-4B7F-A0B8-31C70D2DC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231AA8-925E-4FC8-A919-8DF4A1FE22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787B4E-EA6C-4E29-9BEC-C907833401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2F293D-38FC-4799-80C3-CDFD8AADC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E778EC-BF72-40B8-B01A-C7217B590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4DF6E5-EDE6-4055-B4EE-307EA5188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081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06F26-2A66-40E7-8D46-562E5825D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C6371-9B98-47D3-8E0B-CFBA76E655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86DCF0-0B15-4FD2-B554-1C8E67F64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F22610B-5E87-4FA6-AE8B-222209868B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511B70B-F479-4DE0-A238-884CD83702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3437994-0382-47D5-BBEB-92BD685F9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21D176E-7EA9-421B-9764-C49242F86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DB89E6D-78E4-4E8D-BB9F-D6D491725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10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AE3AB-A8D2-4D3C-AD46-C2124BAAC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DA018F-14F2-4B33-841B-9C1721145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5E6C19E-4788-4E3D-B482-CD1A4F8E0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B7EDFF3-642A-4630-B365-A34B1705E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265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02B6BF8-44BB-4427-BAC6-2595FEC45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66DAAE0-B99F-404D-8C5C-D05863797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201BB1-1A3B-4B3C-B29E-740C0C515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94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AE6B31-2B01-4E8B-826D-BD4F82CA3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FFFB49-5E93-451A-95F4-CA63E1898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6FCE5F-2252-45A4-8A8A-CB169276AB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422827-8DAF-4B2C-AB7A-A34A598AB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209D52-AB6E-4A01-8E95-8A3065134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EFBDC6-C86F-47AE-981D-D64E52239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590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A53DB7-6562-48DF-A9BF-01A88B399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BF1E92B-008F-47CE-9B92-77C645247D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99AE97-EEEC-435F-8ABD-94D4F8ED66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7BDAF7-2F8C-420A-A60D-44D99A4EA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B41499-CC74-4BAF-8F2A-67EF0E6E3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587158-FDA9-49E0-A3B6-3257025AC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901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619AF36-2A6B-4951-9B89-651D392AC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2F0B78-BF04-4EF0-8578-4F5B106DC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467E5F-AF20-497E-9575-4096E88BF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6F3A7-9AFD-40BF-966D-0510901F6FA2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2EAE16-93C0-44F2-9AB3-E0BA3265E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E621E4-1D21-4D5C-A988-41416103F4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D41B6-AEE3-441A-B33A-D834AB32B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055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5.mp4"/><Relationship Id="rId7" Type="http://schemas.openxmlformats.org/officeDocument/2006/relationships/image" Target="../media/image12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plevis.com/forum/do-people-think-seeing-ai-selector-difficult-use" TargetMode="External"/><Relationship Id="rId2" Type="http://schemas.openxmlformats.org/officeDocument/2006/relationships/hyperlink" Target="https://www.microsoft.com/en-us/ai/seeing-ai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28A8CE1-A386-4EEE-AE14-1277AEC0F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54821" y="3118032"/>
            <a:ext cx="4353622" cy="1401448"/>
          </a:xfrm>
        </p:spPr>
        <p:txBody>
          <a:bodyPr anchor="t">
            <a:noAutofit/>
          </a:bodyPr>
          <a:lstStyle/>
          <a:p>
            <a:pPr algn="l"/>
            <a:r>
              <a:rPr lang="en-US" altLang="ko-KR" sz="66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Seeing</a:t>
            </a:r>
            <a:r>
              <a:rPr lang="ko-KR" altLang="en-US" sz="66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 </a:t>
            </a:r>
            <a:r>
              <a:rPr lang="en-US" altLang="ko-KR" sz="66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AI</a:t>
            </a:r>
            <a:endParaRPr lang="ko-KR" altLang="en-US" sz="6600" dirty="0">
              <a:solidFill>
                <a:srgbClr val="00ACC2"/>
              </a:solidFill>
              <a:latin typeface="a스마일B" panose="02020600000000000000" pitchFamily="18" charset="-127"/>
              <a:ea typeface="a스마일B" panose="02020600000000000000" pitchFamily="18" charset="-127"/>
            </a:endParaRPr>
          </a:p>
        </p:txBody>
      </p:sp>
      <p:sp>
        <p:nvSpPr>
          <p:cNvPr id="77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8" name="Picture 4" descr="관련 이미지">
            <a:extLst>
              <a:ext uri="{FF2B5EF4-FFF2-40B4-BE49-F238E27FC236}">
                <a16:creationId xmlns:a16="http://schemas.microsoft.com/office/drawing/2014/main" id="{C02A461D-1121-4E72-94D0-45051E6708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3" r="6569" b="3"/>
          <a:stretch/>
        </p:blipFill>
        <p:spPr bwMode="auto">
          <a:xfrm>
            <a:off x="1" y="770037"/>
            <a:ext cx="5298683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6177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E4172D-99DE-449C-B870-CD215EC6D8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8390" y="2934423"/>
            <a:ext cx="6415043" cy="1948506"/>
          </a:xfrm>
        </p:spPr>
        <p:txBody>
          <a:bodyPr/>
          <a:lstStyle/>
          <a:p>
            <a:r>
              <a:rPr lang="ko-KR" altLang="en-US" dirty="0">
                <a:latin typeface="a스마일B" panose="02020600000000000000" pitchFamily="18" charset="-127"/>
                <a:ea typeface="a스마일B" panose="02020600000000000000" pitchFamily="18" charset="-127"/>
              </a:rPr>
              <a:t>마이크로소프트 개발</a:t>
            </a:r>
            <a:endParaRPr lang="en-US" altLang="ko-KR" dirty="0">
              <a:latin typeface="a스마일B" panose="02020600000000000000" pitchFamily="18" charset="-127"/>
              <a:ea typeface="a스마일B" panose="02020600000000000000" pitchFamily="18" charset="-127"/>
            </a:endParaRPr>
          </a:p>
          <a:p>
            <a:r>
              <a:rPr lang="ko-KR" altLang="en-US" dirty="0">
                <a:latin typeface="a스마일B" panose="02020600000000000000" pitchFamily="18" charset="-127"/>
                <a:ea typeface="a스마일B" panose="02020600000000000000" pitchFamily="18" charset="-127"/>
              </a:rPr>
              <a:t>인공지능 기술을 이용해 시각장애인에게 주변 환경</a:t>
            </a:r>
            <a:r>
              <a:rPr lang="en-US" altLang="ko-KR" dirty="0">
                <a:latin typeface="a스마일B" panose="02020600000000000000" pitchFamily="18" charset="-127"/>
                <a:ea typeface="a스마일B" panose="02020600000000000000" pitchFamily="18" charset="-127"/>
              </a:rPr>
              <a:t>, </a:t>
            </a:r>
            <a:r>
              <a:rPr lang="ko-KR" altLang="en-US" dirty="0">
                <a:latin typeface="a스마일B" panose="02020600000000000000" pitchFamily="18" charset="-127"/>
                <a:ea typeface="a스마일B" panose="02020600000000000000" pitchFamily="18" charset="-127"/>
              </a:rPr>
              <a:t>인물</a:t>
            </a:r>
            <a:r>
              <a:rPr lang="en-US" altLang="ko-KR" dirty="0">
                <a:latin typeface="a스마일B" panose="02020600000000000000" pitchFamily="18" charset="-127"/>
                <a:ea typeface="a스마일B" panose="02020600000000000000" pitchFamily="18" charset="-127"/>
              </a:rPr>
              <a:t>, </a:t>
            </a:r>
            <a:r>
              <a:rPr lang="ko-KR" altLang="en-US" dirty="0">
                <a:latin typeface="a스마일B" panose="02020600000000000000" pitchFamily="18" charset="-127"/>
                <a:ea typeface="a스마일B" panose="02020600000000000000" pitchFamily="18" charset="-127"/>
              </a:rPr>
              <a:t>사물</a:t>
            </a:r>
            <a:r>
              <a:rPr lang="en-US" altLang="ko-KR" dirty="0">
                <a:latin typeface="a스마일B" panose="02020600000000000000" pitchFamily="18" charset="-127"/>
                <a:ea typeface="a스마일B" panose="02020600000000000000" pitchFamily="18" charset="-127"/>
              </a:rPr>
              <a:t>, </a:t>
            </a:r>
            <a:r>
              <a:rPr lang="ko-KR" altLang="en-US" dirty="0">
                <a:latin typeface="a스마일B" panose="02020600000000000000" pitchFamily="18" charset="-127"/>
                <a:ea typeface="a스마일B" panose="02020600000000000000" pitchFamily="18" charset="-127"/>
              </a:rPr>
              <a:t>텍스트</a:t>
            </a:r>
            <a:r>
              <a:rPr lang="en-US" altLang="ko-KR" dirty="0">
                <a:latin typeface="a스마일B" panose="02020600000000000000" pitchFamily="18" charset="-127"/>
                <a:ea typeface="a스마일B" panose="02020600000000000000" pitchFamily="18" charset="-127"/>
              </a:rPr>
              <a:t>, </a:t>
            </a:r>
            <a:r>
              <a:rPr lang="ko-KR" altLang="en-US" dirty="0">
                <a:latin typeface="a스마일B" panose="02020600000000000000" pitchFamily="18" charset="-127"/>
                <a:ea typeface="a스마일B" panose="02020600000000000000" pitchFamily="18" charset="-127"/>
              </a:rPr>
              <a:t>이미지 등을 설명해준다</a:t>
            </a:r>
            <a:r>
              <a:rPr lang="en-US" altLang="ko-KR" dirty="0">
                <a:latin typeface="a스마일B" panose="02020600000000000000" pitchFamily="18" charset="-127"/>
                <a:ea typeface="a스마일B" panose="02020600000000000000" pitchFamily="18" charset="-127"/>
              </a:rPr>
              <a:t>.</a:t>
            </a:r>
          </a:p>
        </p:txBody>
      </p:sp>
      <p:pic>
        <p:nvPicPr>
          <p:cNvPr id="2050" name="Picture 2" descr="seeing ai에 대한 이미지 검색결과">
            <a:extLst>
              <a:ext uri="{FF2B5EF4-FFF2-40B4-BE49-F238E27FC236}">
                <a16:creationId xmlns:a16="http://schemas.microsoft.com/office/drawing/2014/main" id="{CA4B40D6-0F23-45C4-A9BF-7518310BFE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0" t="16818" r="63977" b="28647"/>
          <a:stretch/>
        </p:blipFill>
        <p:spPr bwMode="auto">
          <a:xfrm>
            <a:off x="838200" y="1825625"/>
            <a:ext cx="3740326" cy="4166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1AF8A8EA-C91D-4108-A375-DB9132B5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022"/>
            <a:ext cx="10515600" cy="1017933"/>
          </a:xfrm>
        </p:spPr>
        <p:txBody>
          <a:bodyPr>
            <a:normAutofit/>
          </a:bodyPr>
          <a:lstStyle/>
          <a:p>
            <a:pPr algn="ctr"/>
            <a:r>
              <a:rPr lang="en-US" altLang="ko-KR" sz="54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Seeing AI</a:t>
            </a:r>
            <a:endParaRPr lang="ko-KR" altLang="en-US" sz="5400" dirty="0">
              <a:solidFill>
                <a:srgbClr val="00ACC2"/>
              </a:solidFill>
              <a:latin typeface="a스마일B" panose="02020600000000000000" pitchFamily="18" charset="-127"/>
              <a:ea typeface="a스마일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2974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8B5759-AE10-4CA5-9362-1CC36D230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435" y="1235955"/>
            <a:ext cx="2344838" cy="524036"/>
          </a:xfrm>
        </p:spPr>
        <p:txBody>
          <a:bodyPr/>
          <a:lstStyle/>
          <a:p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Short text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9DEB6B80-B828-41F0-9F6E-FB803EDA024B}"/>
              </a:ext>
            </a:extLst>
          </p:cNvPr>
          <p:cNvSpPr txBox="1">
            <a:spLocks/>
          </p:cNvSpPr>
          <p:nvPr/>
        </p:nvSpPr>
        <p:spPr>
          <a:xfrm>
            <a:off x="838200" y="160872"/>
            <a:ext cx="10515600" cy="1017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기능 </a:t>
            </a:r>
            <a:r>
              <a:rPr lang="en-US" altLang="ko-KR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&amp; </a:t>
            </a:r>
            <a:r>
              <a:rPr lang="ko-KR" altLang="en-US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문제점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12CE0A2C-D0CA-43D5-8174-46452FE1514D}"/>
              </a:ext>
            </a:extLst>
          </p:cNvPr>
          <p:cNvSpPr txBox="1">
            <a:spLocks/>
          </p:cNvSpPr>
          <p:nvPr/>
        </p:nvSpPr>
        <p:spPr>
          <a:xfrm>
            <a:off x="5291856" y="1167960"/>
            <a:ext cx="2499593" cy="646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Document</a:t>
            </a:r>
          </a:p>
        </p:txBody>
      </p:sp>
      <p:pic>
        <p:nvPicPr>
          <p:cNvPr id="10" name="KakaoTalk_Video_20191112_1204_24_774">
            <a:hlinkClick r:id="" action="ppaction://media"/>
            <a:extLst>
              <a:ext uri="{FF2B5EF4-FFF2-40B4-BE49-F238E27FC236}">
                <a16:creationId xmlns:a16="http://schemas.microsoft.com/office/drawing/2014/main" id="{487ED5DE-F2EC-4167-9AE5-12D951BEDF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50905" y="1691997"/>
            <a:ext cx="2241631" cy="3450200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EE1FA2E0-258C-4A56-9CCE-D82512B5EDE2}"/>
              </a:ext>
            </a:extLst>
          </p:cNvPr>
          <p:cNvSpPr txBox="1">
            <a:spLocks/>
          </p:cNvSpPr>
          <p:nvPr/>
        </p:nvSpPr>
        <p:spPr>
          <a:xfrm>
            <a:off x="8957509" y="1132382"/>
            <a:ext cx="2344838" cy="524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Product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B7A7242-A939-4E34-8596-8A168BF03D0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1"/>
          <a:stretch/>
        </p:blipFill>
        <p:spPr>
          <a:xfrm>
            <a:off x="9003355" y="1656419"/>
            <a:ext cx="2350445" cy="3485778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14D255ED-8AE1-4BB9-A95B-A1894649A38B}"/>
              </a:ext>
            </a:extLst>
          </p:cNvPr>
          <p:cNvSpPr/>
          <p:nvPr/>
        </p:nvSpPr>
        <p:spPr>
          <a:xfrm>
            <a:off x="-90432" y="4762339"/>
            <a:ext cx="517057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미동 없이 핸드폰을 일정시간 동안 들고 있으면 텍스트를 기억함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 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중간에 다른 텍스트를 비춰도 전에 읽던 텍스트를 끝까지 읽는다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a스마일M" panose="02020600000000000000" pitchFamily="18" charset="-127"/>
                <a:ea typeface="a스마일M" panose="02020600000000000000" pitchFamily="18" charset="-127"/>
              </a:rPr>
              <a:t>낙서된</a:t>
            </a: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 글자나 밑줄이 쳐진 단어는 읽지 않음</a:t>
            </a:r>
            <a:endParaRPr lang="en-US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한 문장안에 첨자도 같이 읽음</a:t>
            </a:r>
            <a:endParaRPr lang="en-US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아직은 부자연스러운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 </a:t>
            </a: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문장의 연결과 목소리</a:t>
            </a:r>
            <a:endParaRPr lang="en-US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ko-KR" dirty="0">
                <a:solidFill>
                  <a:srgbClr val="222222"/>
                </a:solidFill>
                <a:latin typeface="a스마일M" panose="02020600000000000000" pitchFamily="18" charset="-127"/>
                <a:ea typeface="a스마일M" panose="02020600000000000000" pitchFamily="18" charset="-127"/>
              </a:rPr>
              <a:t>종이를 잡는 방법, 거리 등에 따라 </a:t>
            </a:r>
            <a:r>
              <a:rPr lang="ko-KR" altLang="en-US" dirty="0">
                <a:solidFill>
                  <a:srgbClr val="222222"/>
                </a:solidFill>
                <a:latin typeface="a스마일M" panose="02020600000000000000" pitchFamily="18" charset="-127"/>
                <a:ea typeface="a스마일M" panose="02020600000000000000" pitchFamily="18" charset="-127"/>
              </a:rPr>
              <a:t>달라짐</a:t>
            </a:r>
            <a:r>
              <a:rPr lang="ko-KR" altLang="ko-KR" sz="1100" dirty="0">
                <a:latin typeface="a스마일M" panose="02020600000000000000" pitchFamily="18" charset="-127"/>
                <a:ea typeface="a스마일M" panose="02020600000000000000" pitchFamily="18" charset="-127"/>
              </a:rPr>
              <a:t> </a:t>
            </a:r>
            <a:endParaRPr lang="ko-KR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pPr lvl="1"/>
            <a:endParaRPr lang="en-US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944EA01-797F-4C98-B9D6-9D29893619B2}"/>
              </a:ext>
            </a:extLst>
          </p:cNvPr>
          <p:cNvSpPr/>
          <p:nvPr/>
        </p:nvSpPr>
        <p:spPr>
          <a:xfrm>
            <a:off x="7943850" y="5224934"/>
            <a:ext cx="40765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미국이나 국제적인 상품만 인식하고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,</a:t>
            </a:r>
          </a:p>
          <a:p>
            <a:pPr lvl="1"/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국내 상품은 바코드를 인식하기만 할 뿐 상품정보를 제공하지 못한다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.</a:t>
            </a:r>
          </a:p>
          <a:p>
            <a:pPr lvl="1"/>
            <a:endParaRPr lang="en-US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01B9435-AA36-43D2-97EC-51DD1745CADF}"/>
              </a:ext>
            </a:extLst>
          </p:cNvPr>
          <p:cNvSpPr/>
          <p:nvPr/>
        </p:nvSpPr>
        <p:spPr>
          <a:xfrm>
            <a:off x="4639570" y="5239742"/>
            <a:ext cx="36005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디자인이 들어간 글씨체는 잘못 인식하거나 인식하지 못한다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.</a:t>
            </a:r>
          </a:p>
        </p:txBody>
      </p:sp>
      <p:pic>
        <p:nvPicPr>
          <p:cNvPr id="5" name="KakaoTalk_Video_20191113_0309_56_090">
            <a:hlinkClick r:id="" action="ppaction://media"/>
            <a:extLst>
              <a:ext uri="{FF2B5EF4-FFF2-40B4-BE49-F238E27FC236}">
                <a16:creationId xmlns:a16="http://schemas.microsoft.com/office/drawing/2014/main" id="{D6A0E461-A103-415D-895A-A919E832CBD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450771" y="1786148"/>
            <a:ext cx="2033913" cy="285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363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3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1AAA8D83-8B27-4CAF-99F9-E30EF91E5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679" y="1178805"/>
            <a:ext cx="2344838" cy="524036"/>
          </a:xfrm>
        </p:spPr>
        <p:txBody>
          <a:bodyPr/>
          <a:lstStyle/>
          <a:p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Person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EC73080-7F44-44FE-A347-784FBFF23DC4}"/>
              </a:ext>
            </a:extLst>
          </p:cNvPr>
          <p:cNvSpPr txBox="1">
            <a:spLocks/>
          </p:cNvSpPr>
          <p:nvPr/>
        </p:nvSpPr>
        <p:spPr>
          <a:xfrm>
            <a:off x="4530647" y="4361698"/>
            <a:ext cx="3130706" cy="13255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>
                <a:latin typeface="a스마일B" panose="02020600000000000000" pitchFamily="18" charset="-127"/>
                <a:ea typeface="a스마일B" panose="02020600000000000000" pitchFamily="18" charset="-127"/>
              </a:rPr>
              <a:t>“I think it’s a young girl throwing an orange frisbee in the park”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dirty="0">
              <a:latin typeface="a스마일B" panose="02020600000000000000" pitchFamily="18" charset="-127"/>
              <a:ea typeface="a스마일B" panose="02020600000000000000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dirty="0">
                <a:latin typeface="a스마일M" panose="02020600000000000000" pitchFamily="18" charset="-127"/>
                <a:ea typeface="a스마일M" panose="02020600000000000000" pitchFamily="18" charset="-127"/>
              </a:rPr>
              <a:t>기쁨</a:t>
            </a:r>
            <a:r>
              <a:rPr lang="en-US" altLang="ko-KR" sz="1800" dirty="0">
                <a:latin typeface="a스마일M" panose="02020600000000000000" pitchFamily="18" charset="-127"/>
                <a:ea typeface="a스마일M" panose="02020600000000000000" pitchFamily="18" charset="-127"/>
              </a:rPr>
              <a:t>, </a:t>
            </a:r>
            <a:r>
              <a:rPr lang="ko-KR" altLang="en-US" sz="1800" dirty="0">
                <a:latin typeface="a스마일M" panose="02020600000000000000" pitchFamily="18" charset="-127"/>
                <a:ea typeface="a스마일M" panose="02020600000000000000" pitchFamily="18" charset="-127"/>
              </a:rPr>
              <a:t>슬픔</a:t>
            </a:r>
            <a:r>
              <a:rPr lang="en-US" altLang="ko-KR" sz="1800" dirty="0">
                <a:latin typeface="a스마일M" panose="02020600000000000000" pitchFamily="18" charset="-127"/>
                <a:ea typeface="a스마일M" panose="02020600000000000000" pitchFamily="18" charset="-127"/>
              </a:rPr>
              <a:t>, </a:t>
            </a:r>
            <a:r>
              <a:rPr lang="ko-KR" altLang="en-US" sz="1800" dirty="0">
                <a:latin typeface="a스마일M" panose="02020600000000000000" pitchFamily="18" charset="-127"/>
                <a:ea typeface="a스마일M" panose="02020600000000000000" pitchFamily="18" charset="-127"/>
              </a:rPr>
              <a:t>놀라움</a:t>
            </a:r>
            <a:r>
              <a:rPr lang="en-US" altLang="ko-KR" sz="1800" dirty="0">
                <a:latin typeface="a스마일M" panose="02020600000000000000" pitchFamily="18" charset="-127"/>
                <a:ea typeface="a스마일M" panose="02020600000000000000" pitchFamily="18" charset="-127"/>
              </a:rPr>
              <a:t>, </a:t>
            </a:r>
            <a:r>
              <a:rPr lang="ko-KR" altLang="en-US" sz="1800" dirty="0">
                <a:latin typeface="a스마일M" panose="02020600000000000000" pitchFamily="18" charset="-127"/>
                <a:ea typeface="a스마일M" panose="02020600000000000000" pitchFamily="18" charset="-127"/>
              </a:rPr>
              <a:t>분노</a:t>
            </a:r>
            <a:r>
              <a:rPr lang="en-US" altLang="ko-KR" sz="1800" dirty="0">
                <a:latin typeface="a스마일M" panose="02020600000000000000" pitchFamily="18" charset="-127"/>
                <a:ea typeface="a스마일M" panose="02020600000000000000" pitchFamily="18" charset="-127"/>
              </a:rPr>
              <a:t>, </a:t>
            </a:r>
            <a:r>
              <a:rPr lang="ko-KR" altLang="en-US" sz="1800" dirty="0">
                <a:latin typeface="a스마일M" panose="02020600000000000000" pitchFamily="18" charset="-127"/>
                <a:ea typeface="a스마일M" panose="02020600000000000000" pitchFamily="18" charset="-127"/>
              </a:rPr>
              <a:t>두려움</a:t>
            </a:r>
            <a:endParaRPr lang="en-US" altLang="ko-KR" sz="1800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FB21847-CB78-48E2-8DF6-930DD5A5DF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3" r="9891"/>
          <a:stretch/>
        </p:blipFill>
        <p:spPr>
          <a:xfrm>
            <a:off x="4917316" y="1730912"/>
            <a:ext cx="2357368" cy="238075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74A6A4F-4E27-49D1-B408-0ECAF5EB215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85"/>
          <a:stretch/>
        </p:blipFill>
        <p:spPr>
          <a:xfrm>
            <a:off x="881552" y="1702841"/>
            <a:ext cx="3278120" cy="19968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0A146A8-3CB7-4270-A438-6BBE46FFB83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85"/>
          <a:stretch/>
        </p:blipFill>
        <p:spPr>
          <a:xfrm>
            <a:off x="881553" y="3699716"/>
            <a:ext cx="3278119" cy="198754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569266A-20E9-4E15-A3BD-CB656994D6C3}"/>
              </a:ext>
            </a:extLst>
          </p:cNvPr>
          <p:cNvSpPr/>
          <p:nvPr/>
        </p:nvSpPr>
        <p:spPr>
          <a:xfrm>
            <a:off x="838200" y="5833907"/>
            <a:ext cx="35268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사진까지는 인식하나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, </a:t>
            </a: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그림으로 된 얼굴은 인식하지 못한다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.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42E5BB4-F09A-4F24-B4FF-8F95A5F9F8F9}"/>
              </a:ext>
            </a:extLst>
          </p:cNvPr>
          <p:cNvSpPr txBox="1">
            <a:spLocks/>
          </p:cNvSpPr>
          <p:nvPr/>
        </p:nvSpPr>
        <p:spPr>
          <a:xfrm>
            <a:off x="838200" y="160872"/>
            <a:ext cx="10515600" cy="1017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기능 </a:t>
            </a:r>
            <a:r>
              <a:rPr lang="en-US" altLang="ko-KR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&amp; </a:t>
            </a:r>
            <a:r>
              <a:rPr lang="ko-KR" altLang="en-US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문제점</a:t>
            </a:r>
          </a:p>
        </p:txBody>
      </p:sp>
      <p:pic>
        <p:nvPicPr>
          <p:cNvPr id="2" name="KakaoTalk_Video_20191113_0243_37_349">
            <a:hlinkClick r:id="" action="ppaction://media"/>
            <a:extLst>
              <a:ext uri="{FF2B5EF4-FFF2-40B4-BE49-F238E27FC236}">
                <a16:creationId xmlns:a16="http://schemas.microsoft.com/office/drawing/2014/main" id="{CE0ECAF0-CFA5-4E62-96F9-A41B5D7B3F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74025" y="1740126"/>
            <a:ext cx="2537970" cy="3956349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3B691A7-0327-44AD-A478-EE4F43D84736}"/>
              </a:ext>
            </a:extLst>
          </p:cNvPr>
          <p:cNvSpPr/>
          <p:nvPr/>
        </p:nvSpPr>
        <p:spPr>
          <a:xfrm>
            <a:off x="511347" y="1664193"/>
            <a:ext cx="21836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rgbClr val="222222"/>
                </a:solidFill>
                <a:latin typeface="a스마일M" panose="02020600000000000000" pitchFamily="18" charset="-127"/>
                <a:ea typeface="a스마일M" panose="02020600000000000000" pitchFamily="18" charset="-127"/>
              </a:rPr>
              <a:t>시각장애인 전용</a:t>
            </a:r>
            <a:endParaRPr lang="en-US" altLang="ko-KR" sz="1600" dirty="0">
              <a:solidFill>
                <a:srgbClr val="222222"/>
              </a:solidFill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r>
              <a:rPr lang="ko-KR" altLang="en-US" sz="1600" dirty="0">
                <a:solidFill>
                  <a:srgbClr val="222222"/>
                </a:solidFill>
                <a:latin typeface="a스마일M" panose="02020600000000000000" pitchFamily="18" charset="-127"/>
                <a:ea typeface="a스마일M" panose="02020600000000000000" pitchFamily="18" charset="-127"/>
              </a:rPr>
              <a:t>스마트 </a:t>
            </a:r>
            <a:r>
              <a:rPr lang="ko-KR" altLang="en-US" sz="1600" dirty="0" err="1">
                <a:solidFill>
                  <a:srgbClr val="222222"/>
                </a:solidFill>
                <a:latin typeface="a스마일M" panose="02020600000000000000" pitchFamily="18" charset="-127"/>
                <a:ea typeface="a스마일M" panose="02020600000000000000" pitchFamily="18" charset="-127"/>
              </a:rPr>
              <a:t>글래스</a:t>
            </a:r>
            <a:r>
              <a:rPr lang="ko-KR" altLang="en-US" sz="1600" dirty="0">
                <a:solidFill>
                  <a:srgbClr val="222222"/>
                </a:solidFill>
                <a:latin typeface="a스마일M" panose="02020600000000000000" pitchFamily="18" charset="-127"/>
                <a:ea typeface="a스마일M" panose="02020600000000000000" pitchFamily="18" charset="-127"/>
              </a:rPr>
              <a:t> </a:t>
            </a:r>
            <a:r>
              <a:rPr lang="ko-KR" altLang="en-US" sz="1600" dirty="0" err="1">
                <a:solidFill>
                  <a:srgbClr val="222222"/>
                </a:solidFill>
                <a:latin typeface="a스마일M" panose="02020600000000000000" pitchFamily="18" charset="-127"/>
                <a:ea typeface="a스마일M" panose="02020600000000000000" pitchFamily="18" charset="-127"/>
              </a:rPr>
              <a:t>피봇헤드</a:t>
            </a:r>
            <a:endParaRPr lang="ko-KR" altLang="en-US" sz="1600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2807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3B29BBA-C1B4-459D-AB9E-E97058D99830}"/>
              </a:ext>
            </a:extLst>
          </p:cNvPr>
          <p:cNvSpPr txBox="1">
            <a:spLocks/>
          </p:cNvSpPr>
          <p:nvPr/>
        </p:nvSpPr>
        <p:spPr>
          <a:xfrm>
            <a:off x="463877" y="1178805"/>
            <a:ext cx="2344838" cy="524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Light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5047C10-0311-43D2-8E4F-FA6E8480E7CA}"/>
              </a:ext>
            </a:extLst>
          </p:cNvPr>
          <p:cNvSpPr txBox="1">
            <a:spLocks/>
          </p:cNvSpPr>
          <p:nvPr/>
        </p:nvSpPr>
        <p:spPr>
          <a:xfrm>
            <a:off x="3751162" y="1178805"/>
            <a:ext cx="2344838" cy="524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Color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88EB8EE4-667F-4823-850E-3702274C1485}"/>
              </a:ext>
            </a:extLst>
          </p:cNvPr>
          <p:cNvSpPr txBox="1">
            <a:spLocks/>
          </p:cNvSpPr>
          <p:nvPr/>
        </p:nvSpPr>
        <p:spPr>
          <a:xfrm>
            <a:off x="838200" y="160872"/>
            <a:ext cx="10515600" cy="1017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기능 </a:t>
            </a:r>
            <a:r>
              <a:rPr lang="en-US" altLang="ko-KR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&amp; </a:t>
            </a:r>
            <a:r>
              <a:rPr lang="ko-KR" altLang="en-US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문제점</a:t>
            </a:r>
          </a:p>
        </p:txBody>
      </p:sp>
      <p:pic>
        <p:nvPicPr>
          <p:cNvPr id="4" name="KakaoTalk_Video_20191113_0243_51_366">
            <a:hlinkClick r:id="" action="ppaction://media"/>
            <a:extLst>
              <a:ext uri="{FF2B5EF4-FFF2-40B4-BE49-F238E27FC236}">
                <a16:creationId xmlns:a16="http://schemas.microsoft.com/office/drawing/2014/main" id="{0E588B06-8976-4C6A-B594-07051D1E81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213" y="1795796"/>
            <a:ext cx="2344837" cy="4689674"/>
          </a:xfrm>
          <a:prstGeom prst="rect">
            <a:avLst/>
          </a:prstGeom>
        </p:spPr>
      </p:pic>
      <p:pic>
        <p:nvPicPr>
          <p:cNvPr id="9" name="KakaoTalk_Video_20191113_0243_43_475">
            <a:hlinkClick r:id="" action="ppaction://media"/>
            <a:extLst>
              <a:ext uri="{FF2B5EF4-FFF2-40B4-BE49-F238E27FC236}">
                <a16:creationId xmlns:a16="http://schemas.microsoft.com/office/drawing/2014/main" id="{91E9E7FB-8BBD-47CB-BC4C-3B2950AC1FC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22725" y="1795796"/>
            <a:ext cx="2658296" cy="4689674"/>
          </a:xfrm>
          <a:prstGeom prst="rect">
            <a:avLst/>
          </a:pr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BF87CDF-6E02-4488-A939-0DC13D6B45B5}"/>
              </a:ext>
            </a:extLst>
          </p:cNvPr>
          <p:cNvSpPr txBox="1">
            <a:spLocks/>
          </p:cNvSpPr>
          <p:nvPr/>
        </p:nvSpPr>
        <p:spPr>
          <a:xfrm>
            <a:off x="7507321" y="1271761"/>
            <a:ext cx="2740279" cy="524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Handwriting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60604F8-C97B-4935-909F-8E850A43774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17"/>
          <a:stretch/>
        </p:blipFill>
        <p:spPr>
          <a:xfrm>
            <a:off x="7769696" y="1795796"/>
            <a:ext cx="2899997" cy="3931236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5EEC7A11-377F-4188-A0E8-AD8A131CBBF5}"/>
              </a:ext>
            </a:extLst>
          </p:cNvPr>
          <p:cNvSpPr/>
          <p:nvPr/>
        </p:nvSpPr>
        <p:spPr>
          <a:xfrm>
            <a:off x="7689486" y="5887265"/>
            <a:ext cx="35268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화살표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, </a:t>
            </a: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동그라미표 등 특수문자는 인식 못함</a:t>
            </a:r>
            <a:endParaRPr lang="en-US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283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69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897439AC-0220-4C74-9A63-EE050E854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202" y="1235955"/>
            <a:ext cx="2740279" cy="524036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Scene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88EB8EE4-667F-4823-850E-3702274C1485}"/>
              </a:ext>
            </a:extLst>
          </p:cNvPr>
          <p:cNvSpPr txBox="1">
            <a:spLocks/>
          </p:cNvSpPr>
          <p:nvPr/>
        </p:nvSpPr>
        <p:spPr>
          <a:xfrm>
            <a:off x="838200" y="160872"/>
            <a:ext cx="10515600" cy="1017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기능 </a:t>
            </a:r>
            <a:r>
              <a:rPr lang="en-US" altLang="ko-KR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&amp; </a:t>
            </a:r>
            <a:r>
              <a:rPr lang="ko-KR" altLang="en-US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문제점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EF7FF0B-3461-447D-AA6F-E3AD172E25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58"/>
          <a:stretch/>
        </p:blipFill>
        <p:spPr>
          <a:xfrm>
            <a:off x="472200" y="1759991"/>
            <a:ext cx="2463505" cy="399764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C5E4861-50FC-424A-B2BE-9362AF0C21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14"/>
          <a:stretch/>
        </p:blipFill>
        <p:spPr>
          <a:xfrm>
            <a:off x="3632496" y="1759991"/>
            <a:ext cx="2463504" cy="4010631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61B10CC4-FE43-49CF-AE9E-9032B3B6C4ED}"/>
              </a:ext>
            </a:extLst>
          </p:cNvPr>
          <p:cNvSpPr/>
          <p:nvPr/>
        </p:nvSpPr>
        <p:spPr>
          <a:xfrm>
            <a:off x="472200" y="5958507"/>
            <a:ext cx="29834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“Probably a stuffed animal on a bed”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22CE7-E19B-4EEE-9B46-C74F89C867C7}"/>
              </a:ext>
            </a:extLst>
          </p:cNvPr>
          <p:cNvSpPr/>
          <p:nvPr/>
        </p:nvSpPr>
        <p:spPr>
          <a:xfrm>
            <a:off x="3595887" y="5958507"/>
            <a:ext cx="29834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a스마일M" panose="02020600000000000000" pitchFamily="18" charset="-127"/>
                <a:ea typeface="a스마일M" panose="02020600000000000000" pitchFamily="18" charset="-127"/>
              </a:rPr>
              <a:t>“Probably a bed is covered with snow”</a:t>
            </a:r>
          </a:p>
        </p:txBody>
      </p:sp>
    </p:spTree>
    <p:extLst>
      <p:ext uri="{BB962C8B-B14F-4D97-AF65-F5344CB8AC3E}">
        <p14:creationId xmlns:p14="http://schemas.microsoft.com/office/powerpoint/2010/main" val="1350296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11264B-235A-4DB4-9660-CD613E105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321089"/>
          </a:xfrm>
        </p:spPr>
        <p:txBody>
          <a:bodyPr/>
          <a:lstStyle/>
          <a:p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시각장애인이 찍은 사진은 일반인이 촬영한 것보다 빚 번짐이 심하고 비뚤어져 있다는 점을 고려하여 일반인용보다 </a:t>
            </a:r>
            <a:r>
              <a:rPr lang="ko-KR" altLang="en-US" u="sng" dirty="0">
                <a:latin typeface="a스마일M" panose="02020600000000000000" pitchFamily="18" charset="-127"/>
                <a:ea typeface="a스마일M" panose="02020600000000000000" pitchFamily="18" charset="-127"/>
              </a:rPr>
              <a:t>더 높은 수준의 기술이 필요하다</a:t>
            </a:r>
            <a:endParaRPr lang="en-US" altLang="ko-KR" u="sng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endParaRPr lang="en-US" altLang="ko-KR" sz="700" u="sng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더 많은 데이터들을 학습해서</a:t>
            </a:r>
            <a:endParaRPr lang="en-US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⇒</a:t>
            </a:r>
            <a:r>
              <a:rPr lang="ko-KR" altLang="en-US" dirty="0">
                <a:latin typeface="맑은 고딕" panose="020B0503020000020004" pitchFamily="50" charset="-127"/>
              </a:rPr>
              <a:t> </a:t>
            </a: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정교하게 글자와 사물을 인식하는 능력을 키워야 한다</a:t>
            </a:r>
            <a:endParaRPr lang="en-US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⇒ 단어 연관성의 정확도를 향상시켜야 한다</a:t>
            </a:r>
            <a:endParaRPr lang="en-US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a스마일M" panose="02020600000000000000" pitchFamily="18" charset="-127"/>
              <a:ea typeface="a스마일M" panose="02020600000000000000" pitchFamily="18" charset="-127"/>
            </a:endParaRPr>
          </a:p>
          <a:p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앱 사용측면에서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, </a:t>
            </a:r>
            <a:r>
              <a:rPr lang="ko-KR" altLang="en-US" dirty="0">
                <a:latin typeface="a스마일M" panose="02020600000000000000" pitchFamily="18" charset="-127"/>
                <a:ea typeface="a스마일M" panose="02020600000000000000" pitchFamily="18" charset="-127"/>
              </a:rPr>
              <a:t>사용자가 기능들을 터치하지 않고도 사용할 수 있도록 음성인식 기능도 추가하면 좋을 것 같다</a:t>
            </a:r>
            <a:r>
              <a:rPr lang="en-US" altLang="ko-KR" dirty="0">
                <a:latin typeface="a스마일M" panose="02020600000000000000" pitchFamily="18" charset="-127"/>
                <a:ea typeface="a스마일M" panose="02020600000000000000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C20454F4-CCAC-4570-8A38-D0F84E5DC570}"/>
              </a:ext>
            </a:extLst>
          </p:cNvPr>
          <p:cNvSpPr txBox="1">
            <a:spLocks/>
          </p:cNvSpPr>
          <p:nvPr/>
        </p:nvSpPr>
        <p:spPr>
          <a:xfrm>
            <a:off x="838200" y="160872"/>
            <a:ext cx="10515600" cy="1017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해결방향</a:t>
            </a:r>
          </a:p>
        </p:txBody>
      </p:sp>
    </p:spTree>
    <p:extLst>
      <p:ext uri="{BB962C8B-B14F-4D97-AF65-F5344CB8AC3E}">
        <p14:creationId xmlns:p14="http://schemas.microsoft.com/office/powerpoint/2010/main" val="495330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0A28F3-3CCA-4F8C-8683-39BD8FDBD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https://www.microsoft.com/en-us/ai/seeing-ai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https://www.applevis.com/forum/do-people-think-seeing-ai-selector-difficult-use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6ECCC738-03C1-425C-9720-B6109A0561AC}"/>
              </a:ext>
            </a:extLst>
          </p:cNvPr>
          <p:cNvSpPr txBox="1">
            <a:spLocks/>
          </p:cNvSpPr>
          <p:nvPr/>
        </p:nvSpPr>
        <p:spPr>
          <a:xfrm>
            <a:off x="838200" y="160872"/>
            <a:ext cx="10515600" cy="1017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8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References</a:t>
            </a:r>
            <a:endParaRPr lang="ko-KR" altLang="en-US" sz="4800" dirty="0">
              <a:solidFill>
                <a:srgbClr val="00ACC2"/>
              </a:solidFill>
              <a:latin typeface="a스마일B" panose="02020600000000000000" pitchFamily="18" charset="-127"/>
              <a:ea typeface="a스마일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03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91E19AF0-B327-41F6-A688-1372AC5D4EC4}"/>
              </a:ext>
            </a:extLst>
          </p:cNvPr>
          <p:cNvSpPr txBox="1">
            <a:spLocks/>
          </p:cNvSpPr>
          <p:nvPr/>
        </p:nvSpPr>
        <p:spPr>
          <a:xfrm>
            <a:off x="838200" y="2920033"/>
            <a:ext cx="10515600" cy="10179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72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감사합니다</a:t>
            </a:r>
            <a:r>
              <a:rPr lang="en-US" altLang="ko-KR" sz="7200" dirty="0">
                <a:solidFill>
                  <a:srgbClr val="00ACC2"/>
                </a:solidFill>
                <a:latin typeface="a스마일B" panose="02020600000000000000" pitchFamily="18" charset="-127"/>
                <a:ea typeface="a스마일B" panose="02020600000000000000" pitchFamily="18" charset="-127"/>
              </a:rPr>
              <a:t>!</a:t>
            </a:r>
            <a:endParaRPr lang="ko-KR" altLang="en-US" sz="7200" dirty="0">
              <a:solidFill>
                <a:srgbClr val="00ACC2"/>
              </a:solidFill>
              <a:latin typeface="a스마일B" panose="02020600000000000000" pitchFamily="18" charset="-127"/>
              <a:ea typeface="a스마일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3531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1624</TotalTime>
  <Words>257</Words>
  <Application>Microsoft Office PowerPoint</Application>
  <PresentationFormat>와이드스크린</PresentationFormat>
  <Paragraphs>45</Paragraphs>
  <Slides>9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a스마일B</vt:lpstr>
      <vt:lpstr>맑은 고딕</vt:lpstr>
      <vt:lpstr>a스마일M</vt:lpstr>
      <vt:lpstr>Arial</vt:lpstr>
      <vt:lpstr>Office 테마</vt:lpstr>
      <vt:lpstr>Seeing AI</vt:lpstr>
      <vt:lpstr>Seeing AI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Seeing AI</dc:title>
  <dc:creator>Hwang Soo In</dc:creator>
  <cp:lastModifiedBy>Hwang Soo In</cp:lastModifiedBy>
  <cp:revision>38</cp:revision>
  <dcterms:created xsi:type="dcterms:W3CDTF">2019-11-11T15:57:45Z</dcterms:created>
  <dcterms:modified xsi:type="dcterms:W3CDTF">2019-11-13T02:04:38Z</dcterms:modified>
</cp:coreProperties>
</file>